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940b5957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940b5957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940b5957a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940b5957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940b5957a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940b5957a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940adca6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940adca6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940adca6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940adca6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940b5957a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940b5957a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940b5957a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940b5957a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940b5957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940b5957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940b5957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940b5957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940b5957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940b5957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940adca6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c940adca6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940b5957a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940b5957a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940b5957a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940b5957a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940b5957a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940b5957a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940b5957a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c940b5957a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1d44f29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1d44f29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1d44f296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1d44f296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1d44f296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1d44f296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c940adca6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c940adca6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c940adca6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c940adca6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940adca6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940adca6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940b5957a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940b5957a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940b5957a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940b5957a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940b5957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940b5957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940b5957a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940b5957a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Relationship Id="rId4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104950"/>
            <a:ext cx="8222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Análise Exploratória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77"/>
              <a:t>Dados de GPS e GTFS</a:t>
            </a:r>
            <a:endParaRPr sz="357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Exploratória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Velocidade Estimada e Instantânea média</a:t>
            </a:r>
            <a:endParaRPr b="1"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12" y="942828"/>
            <a:ext cx="6176875" cy="395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Exploratória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Velocidade Estimada e Instantânea por dia da semana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88" y="800775"/>
            <a:ext cx="7233687" cy="4219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3"/>
          <p:cNvCxnSpPr/>
          <p:nvPr/>
        </p:nvCxnSpPr>
        <p:spPr>
          <a:xfrm flipH="1" rot="10800000">
            <a:off x="1381275" y="2167375"/>
            <a:ext cx="5364900" cy="22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3"/>
          <p:cNvSpPr txBox="1"/>
          <p:nvPr/>
        </p:nvSpPr>
        <p:spPr>
          <a:xfrm flipH="1">
            <a:off x="1663650" y="4327050"/>
            <a:ext cx="148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domingo</a:t>
            </a:r>
            <a:endParaRPr sz="9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 flipH="1">
            <a:off x="5967500" y="4327050"/>
            <a:ext cx="6870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sábado</a:t>
            </a:r>
            <a:endParaRPr sz="9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Exploratória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Distribuição de velocidade estimada por período do dia*</a:t>
            </a:r>
            <a:endParaRPr b="1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700" y="912575"/>
            <a:ext cx="6151675" cy="400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1384150" y="4838825"/>
            <a:ext cx="300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*Dados de um dia (22/02)</a:t>
            </a:r>
            <a:endParaRPr sz="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226075" y="357800"/>
            <a:ext cx="28080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77"/>
              <a:t>Seleção do Veículo com mais dados</a:t>
            </a:r>
            <a:endParaRPr b="1"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226075" y="1398025"/>
            <a:ext cx="2808000" cy="3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realizar uma análise mais detalhada das rotas, foi escolhido o veículo em que </a:t>
            </a:r>
            <a:r>
              <a:rPr lang="en"/>
              <a:t>existiam</a:t>
            </a:r>
            <a:r>
              <a:rPr lang="en"/>
              <a:t> dados para todos os dias da semana selecionada (18/02 - 24/02):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A71509 </a:t>
            </a:r>
            <a:r>
              <a:rPr lang="en"/>
              <a:t>foi o id do veículo escolhido.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025" y="143637"/>
            <a:ext cx="4856224" cy="485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Tratamento </a:t>
            </a:r>
            <a:r>
              <a:rPr lang="en"/>
              <a:t>dos dados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226075" y="357800"/>
            <a:ext cx="28080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77"/>
              <a:t>Tratamento dos dados</a:t>
            </a:r>
            <a:endParaRPr sz="21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Filtragem</a:t>
            </a:r>
            <a:endParaRPr b="1"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226075" y="993900"/>
            <a:ext cx="2808000" cy="38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dados foram filtrados segundo a proximidade com algum ponto da rota prevista, com tolerância ε = 100 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Os pontos “em rota” (marcados ao lado em verde) seguem para as demais etapas do tratamento, enquanto os pontos “fora de rota” (em vermelho) são descartados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125" y="811287"/>
            <a:ext cx="5565599" cy="352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675" y="152400"/>
            <a:ext cx="56226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226075" y="249050"/>
            <a:ext cx="43458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77"/>
              <a:t>Tratamento dos dados</a:t>
            </a:r>
            <a:endParaRPr sz="21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55"/>
              <a:t>Feature Engineering</a:t>
            </a:r>
            <a:endParaRPr b="1" sz="3755"/>
          </a:p>
        </p:txBody>
      </p:sp>
      <p:sp>
        <p:nvSpPr>
          <p:cNvPr id="178" name="Google Shape;178;p29"/>
          <p:cNvSpPr txBox="1"/>
          <p:nvPr>
            <p:ph idx="2" type="body"/>
          </p:nvPr>
        </p:nvSpPr>
        <p:spPr>
          <a:xfrm>
            <a:off x="226075" y="1233050"/>
            <a:ext cx="41040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Features originais: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Modo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Timestamp GPS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Data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Hora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ID Veículo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Servico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Latitude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Longitude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FLAG: Em Movimento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Tipo Parada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FLAG: Linha Existe Sigmob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Velocidade Instantânea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Velocidade Estimada (10 min)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Distância</a:t>
            </a:r>
            <a:endParaRPr>
              <a:solidFill>
                <a:srgbClr val="000000"/>
              </a:solidFill>
            </a:endParaRPr>
          </a:p>
          <a:p>
            <a:pPr indent="-145732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Versão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9" name="Google Shape;179;p29"/>
          <p:cNvSpPr txBox="1"/>
          <p:nvPr>
            <p:ph idx="2" type="body"/>
          </p:nvPr>
        </p:nvSpPr>
        <p:spPr>
          <a:xfrm>
            <a:off x="4782525" y="249050"/>
            <a:ext cx="4104000" cy="48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45"/>
              <a:t>Novas features</a:t>
            </a:r>
            <a:r>
              <a:rPr lang="en" sz="2345"/>
              <a:t>:</a:t>
            </a:r>
            <a:endParaRPr sz="2345"/>
          </a:p>
          <a:p>
            <a:pPr indent="-125602" lvl="0" marL="17145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In Route</a:t>
            </a:r>
            <a:endParaRPr b="1" sz="1960"/>
          </a:p>
          <a:p>
            <a:pPr indent="-168783" lvl="1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 sz="1560"/>
              <a:t>Flag -  que indica se o ônibus está na rota</a:t>
            </a:r>
            <a:endParaRPr sz="1560"/>
          </a:p>
          <a:p>
            <a:pPr indent="-125602" lvl="0" marL="17145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Distance Traveled Inbound</a:t>
            </a:r>
            <a:endParaRPr b="1" sz="1960"/>
          </a:p>
          <a:p>
            <a:pPr indent="-168783" lvl="1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 sz="1560"/>
              <a:t>Dist. percorrida desde o início da rota inbound</a:t>
            </a:r>
            <a:endParaRPr sz="1560"/>
          </a:p>
          <a:p>
            <a:pPr indent="-125602" lvl="0" marL="17145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Distance Traveled Outbound</a:t>
            </a:r>
            <a:endParaRPr b="1" sz="1960"/>
          </a:p>
          <a:p>
            <a:pPr indent="-168783" lvl="1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 sz="1560"/>
              <a:t>Dist. percorrida desde o início da rota inbound</a:t>
            </a:r>
            <a:endParaRPr sz="1560"/>
          </a:p>
          <a:p>
            <a:pPr indent="-125602" lvl="0" marL="17145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Bus Direction (ID, </a:t>
            </a:r>
            <a:r>
              <a:rPr b="1" lang="en" sz="1960"/>
              <a:t>Name)</a:t>
            </a:r>
            <a:endParaRPr b="1" sz="1960"/>
          </a:p>
          <a:p>
            <a:pPr indent="-168783" lvl="1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 sz="1560"/>
              <a:t>Inbound=0 / Outbound=1</a:t>
            </a:r>
            <a:endParaRPr sz="1560"/>
          </a:p>
          <a:p>
            <a:pPr indent="-125602" lvl="0" marL="17145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Bus Distance In Route*</a:t>
            </a:r>
            <a:endParaRPr b="1" sz="1960"/>
          </a:p>
          <a:p>
            <a:pPr indent="-168783" lvl="1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 sz="1560"/>
              <a:t>Distância percorrida desde o último report</a:t>
            </a:r>
            <a:endParaRPr sz="1560"/>
          </a:p>
          <a:p>
            <a:pPr indent="-125602" lvl="0" marL="17145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Bus Total Distance Traveled*</a:t>
            </a:r>
            <a:endParaRPr b="1" sz="1960"/>
          </a:p>
          <a:p>
            <a:pPr indent="-168783" lvl="1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 sz="1560"/>
              <a:t>Distância total percorrida no dia</a:t>
            </a:r>
            <a:endParaRPr sz="1560"/>
          </a:p>
          <a:p>
            <a:pPr indent="-125602" lvl="0" marL="17145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Bus Last Stop (ID, Name, Distance)</a:t>
            </a:r>
            <a:endParaRPr b="1" sz="1960"/>
          </a:p>
          <a:p>
            <a:pPr indent="-168783" lvl="1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 sz="1560"/>
              <a:t>Dados da última parada</a:t>
            </a:r>
            <a:endParaRPr sz="1560"/>
          </a:p>
          <a:p>
            <a:pPr indent="-125602" lvl="0" marL="17145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Bus Next Stop (ID, Name, Distance)</a:t>
            </a:r>
            <a:endParaRPr b="1" sz="1960"/>
          </a:p>
          <a:p>
            <a:pPr indent="-168783" lvl="1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 sz="1560"/>
              <a:t>Dados da próxima parada</a:t>
            </a:r>
            <a:endParaRPr sz="1560"/>
          </a:p>
          <a:p>
            <a:pPr indent="-125602" lvl="0" marL="17145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Backpropagated</a:t>
            </a:r>
            <a:endParaRPr b="1" sz="1960"/>
          </a:p>
          <a:p>
            <a:pPr indent="-168783" lvl="1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 sz="1560"/>
              <a:t>Flag - se a direção foi inferida indiretamente</a:t>
            </a:r>
            <a:endParaRPr sz="1560"/>
          </a:p>
          <a:p>
            <a:pPr indent="-182753" lvl="0" marL="22860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At Stop</a:t>
            </a:r>
            <a:endParaRPr b="1" sz="1960"/>
          </a:p>
          <a:p>
            <a:pPr indent="-168783" lvl="1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 sz="1560"/>
              <a:t>Flag - indica se o ônibus está numa parada</a:t>
            </a:r>
            <a:endParaRPr sz="1560"/>
          </a:p>
          <a:p>
            <a:pPr indent="-125602" lvl="0" marL="17145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Virtual</a:t>
            </a:r>
            <a:endParaRPr b="1" sz="1960"/>
          </a:p>
          <a:p>
            <a:pPr indent="-168783" lvl="1" marL="457200" rtl="0" algn="l">
              <a:spcBef>
                <a:spcPts val="200"/>
              </a:spcBef>
              <a:spcAft>
                <a:spcPts val="0"/>
              </a:spcAft>
              <a:buSzPct val="100000"/>
              <a:buChar char="○"/>
            </a:pPr>
            <a:r>
              <a:rPr lang="en" sz="1560"/>
              <a:t>Flag - se a instância é uma aproximação</a:t>
            </a:r>
            <a:endParaRPr sz="1560"/>
          </a:p>
          <a:p>
            <a:pPr indent="-182753" lvl="0" marL="228600" rtl="0" algn="l">
              <a:spcBef>
                <a:spcPts val="200"/>
              </a:spcBef>
              <a:spcAft>
                <a:spcPts val="0"/>
              </a:spcAft>
              <a:buSzPct val="100000"/>
              <a:buChar char="●"/>
            </a:pPr>
            <a:r>
              <a:rPr b="1" lang="en" sz="1960"/>
              <a:t>Expected Arrival Time*</a:t>
            </a:r>
            <a:endParaRPr b="1" sz="1960"/>
          </a:p>
          <a:p>
            <a:pPr indent="-182753" lvl="0" marL="228600" rtl="0" algn="l">
              <a:spcBef>
                <a:spcPts val="200"/>
              </a:spcBef>
              <a:spcAft>
                <a:spcPts val="200"/>
              </a:spcAft>
              <a:buSzPct val="100000"/>
              <a:buChar char="●"/>
            </a:pPr>
            <a:r>
              <a:rPr b="1" lang="en" sz="1960"/>
              <a:t>Real Arrival Time*</a:t>
            </a:r>
            <a:endParaRPr b="1" sz="196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 b="0" l="0" r="42153" t="0"/>
          <a:stretch/>
        </p:blipFill>
        <p:spPr>
          <a:xfrm>
            <a:off x="551775" y="329325"/>
            <a:ext cx="7506898" cy="24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57764" r="0" t="11971"/>
          <a:stretch/>
        </p:blipFill>
        <p:spPr>
          <a:xfrm>
            <a:off x="1503450" y="2762550"/>
            <a:ext cx="5603548" cy="21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Caso estranho no dia 21/02</a:t>
            </a:r>
            <a:endParaRPr b="1" sz="2000"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863" y="788075"/>
            <a:ext cx="4289376" cy="428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/>
          <p:nvPr/>
        </p:nvSpPr>
        <p:spPr>
          <a:xfrm>
            <a:off x="5100475" y="1881975"/>
            <a:ext cx="293400" cy="14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Recorte dos dados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Caso estranho no dia 21/02</a:t>
            </a:r>
            <a:endParaRPr b="1" sz="2000"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625" y="779075"/>
            <a:ext cx="7032750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/>
          <p:nvPr/>
        </p:nvSpPr>
        <p:spPr>
          <a:xfrm>
            <a:off x="5341900" y="1938400"/>
            <a:ext cx="404400" cy="14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32"/>
          <p:cNvSpPr/>
          <p:nvPr/>
        </p:nvSpPr>
        <p:spPr>
          <a:xfrm>
            <a:off x="4167600" y="2289100"/>
            <a:ext cx="404400" cy="14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Perguntas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Flags “fantasmas” do dia 22/02</a:t>
            </a:r>
            <a:endParaRPr b="1" sz="2000"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50" y="771475"/>
            <a:ext cx="8034288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/>
        </p:nvSpPr>
        <p:spPr>
          <a:xfrm>
            <a:off x="625850" y="1709600"/>
            <a:ext cx="44262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625850" y="3113550"/>
            <a:ext cx="44262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625775" y="3884075"/>
            <a:ext cx="4426200" cy="60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5792150" y="3594350"/>
            <a:ext cx="439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1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921513"/>
            <a:ext cx="8839201" cy="401781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O que seria “route color”?</a:t>
            </a:r>
            <a:endParaRPr b="1"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75" y="450025"/>
            <a:ext cx="5915025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5" y="1366000"/>
            <a:ext cx="8839202" cy="219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79144"/>
            <a:ext cx="9144000" cy="227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775"/>
            <a:ext cx="9143923" cy="22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3268" l="0" r="8525" t="6681"/>
          <a:stretch/>
        </p:blipFill>
        <p:spPr>
          <a:xfrm>
            <a:off x="3818375" y="393138"/>
            <a:ext cx="4724326" cy="43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type="title"/>
          </p:nvPr>
        </p:nvSpPr>
        <p:spPr>
          <a:xfrm>
            <a:off x="226075" y="357800"/>
            <a:ext cx="28080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Recorte dos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Rota 409</a:t>
            </a:r>
            <a:endParaRPr b="1"/>
          </a:p>
        </p:txBody>
      </p:sp>
      <p:sp>
        <p:nvSpPr>
          <p:cNvPr id="79" name="Google Shape;79;p15"/>
          <p:cNvSpPr/>
          <p:nvPr/>
        </p:nvSpPr>
        <p:spPr>
          <a:xfrm>
            <a:off x="4014375" y="4496525"/>
            <a:ext cx="104100" cy="1080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975275" y="1250038"/>
            <a:ext cx="701100" cy="58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6346750" y="3092988"/>
            <a:ext cx="1582500" cy="8454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6654625" y="644025"/>
            <a:ext cx="382200" cy="2937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4070825" y="1979800"/>
            <a:ext cx="104100" cy="1080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226075" y="993900"/>
            <a:ext cx="2808000" cy="3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escolha da</a:t>
            </a:r>
            <a:r>
              <a:rPr b="1" lang="en"/>
              <a:t> rota 409, Saens Pena &lt;-&gt; Horto (via Lapa)</a:t>
            </a:r>
            <a:r>
              <a:rPr lang="en"/>
              <a:t> para a análise se a alguns fatores, como:</a:t>
            </a:r>
            <a:endParaRPr/>
          </a:p>
          <a:p>
            <a:pPr indent="-133350" lvl="0" marL="1143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Extensão e cobertura</a:t>
            </a:r>
            <a:r>
              <a:rPr lang="en"/>
              <a:t>: mais de 18 km, desde a Tijuca (Zona Norte), passando pela Lapa, Flamengo, Botafogo, até o Jardim Botânico (Zona Sul) </a:t>
            </a:r>
            <a:endParaRPr/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Número de paradas</a:t>
            </a:r>
            <a:r>
              <a:rPr lang="en"/>
              <a:t>: (58 + 63) = 121</a:t>
            </a:r>
            <a:endParaRPr/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Roteamento sobre ruas e avenidas</a:t>
            </a:r>
            <a:endParaRPr b="1"/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Túneis</a:t>
            </a:r>
            <a:endParaRPr b="1"/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2 Sentidos distintos</a:t>
            </a:r>
            <a:r>
              <a:rPr lang="en"/>
              <a:t>, com trechos:</a:t>
            </a:r>
            <a:endParaRPr/>
          </a:p>
          <a:p>
            <a:pPr indent="-304800" lvl="1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Paralelos</a:t>
            </a:r>
            <a:endParaRPr/>
          </a:p>
          <a:p>
            <a:pPr indent="-304800" lvl="1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Distintos</a:t>
            </a:r>
            <a:endParaRPr/>
          </a:p>
          <a:p>
            <a:pPr indent="-304800" lvl="1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Concorrentes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7173" l="10585" r="1199" t="4487"/>
          <a:stretch/>
        </p:blipFill>
        <p:spPr>
          <a:xfrm>
            <a:off x="3818375" y="393138"/>
            <a:ext cx="4724324" cy="43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226075" y="357800"/>
            <a:ext cx="28080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Recorte dos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Rota 409</a:t>
            </a:r>
            <a:endParaRPr b="1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26075" y="993900"/>
            <a:ext cx="2808000" cy="3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escolha da</a:t>
            </a:r>
            <a:r>
              <a:rPr b="1" lang="en"/>
              <a:t> rota 409, Saens Pena &lt;-&gt; Horto (via Lapa)</a:t>
            </a:r>
            <a:r>
              <a:rPr lang="en"/>
              <a:t> para a análise se a alguns fatores, como:</a:t>
            </a:r>
            <a:endParaRPr/>
          </a:p>
          <a:p>
            <a:pPr indent="-133350" lvl="0" marL="1143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Extensão e cobertura</a:t>
            </a:r>
            <a:r>
              <a:rPr lang="en"/>
              <a:t>: mais de 18 km, desde a Tijuca (Zona Norte), passando pela Lapa, Flamengo, Botafogo, até o Jardim Botânico (Zona Sul) </a:t>
            </a:r>
            <a:endParaRPr/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Número de paradas</a:t>
            </a:r>
            <a:r>
              <a:rPr lang="en"/>
              <a:t>: (58 + 63) = 121</a:t>
            </a:r>
            <a:endParaRPr/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Roteamento sobre ruas e avenidas</a:t>
            </a:r>
            <a:endParaRPr b="1"/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Túneis</a:t>
            </a:r>
            <a:endParaRPr b="1"/>
          </a:p>
          <a:p>
            <a:pPr indent="-133350" lvl="0" marL="1143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2 Sentidos distintos</a:t>
            </a:r>
            <a:r>
              <a:rPr lang="en"/>
              <a:t>, com trechos:</a:t>
            </a:r>
            <a:endParaRPr/>
          </a:p>
          <a:p>
            <a:pPr indent="-304800" lvl="1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Paralelos</a:t>
            </a:r>
            <a:endParaRPr/>
          </a:p>
          <a:p>
            <a:pPr indent="-304800" lvl="1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Distintos</a:t>
            </a:r>
            <a:endParaRPr/>
          </a:p>
          <a:p>
            <a:pPr indent="-304800" lvl="1" marL="4572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Concorrentes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014375" y="4496525"/>
            <a:ext cx="104100" cy="1080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3975275" y="1250038"/>
            <a:ext cx="701100" cy="589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346750" y="3092988"/>
            <a:ext cx="1582500" cy="8454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6654625" y="644025"/>
            <a:ext cx="382200" cy="2937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070825" y="1979800"/>
            <a:ext cx="104100" cy="1080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226075" y="357800"/>
            <a:ext cx="28080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Recorte dos dados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Volume de dados</a:t>
            </a:r>
            <a:endParaRPr b="1"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226075" y="993900"/>
            <a:ext cx="2808000" cy="3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Selecionamos uma semana de dados de GPS dos ônibus da linha 409, de </a:t>
            </a:r>
            <a:r>
              <a:rPr lang="en"/>
              <a:t>18/02/24</a:t>
            </a:r>
            <a:r>
              <a:rPr lang="en"/>
              <a:t> (domingo) a 24/02/24 (sábado).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 volume de dias e de veículos incluídos em cada análise varia, conforme a granularidade e magnitude dos eventos observados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600" y="370013"/>
            <a:ext cx="5504350" cy="440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Exploratória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Exploratória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Número de registros</a:t>
            </a:r>
            <a:endParaRPr b="1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2475"/>
            <a:ext cx="8839197" cy="3639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Exploratória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Coluna “Tipo Parada”</a:t>
            </a:r>
            <a:endParaRPr b="1"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450" y="809825"/>
            <a:ext cx="5626200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Exploratória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Flag “ExisteSigmob” e “EmMovimento”</a:t>
            </a:r>
            <a:endParaRPr b="1"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298" y="755475"/>
            <a:ext cx="7505400" cy="42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